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272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-8467"/>
            <a:ext cx="9144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2404534"/>
            <a:ext cx="5825202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4050834"/>
            <a:ext cx="5825202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28CB6-1FEB-4870-8E0C-E0A8ECA5862F}" type="datetimeFigureOut">
              <a:rPr lang="es-EC" smtClean="0"/>
              <a:t>22/09/2014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EB7D-E3D1-4B03-96D6-6604F248E50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="" xmlns:p14="http://schemas.microsoft.com/office/powerpoint/2010/main" val="1995818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28CB6-1FEB-4870-8E0C-E0A8ECA5862F}" type="datetimeFigureOut">
              <a:rPr lang="es-EC" smtClean="0"/>
              <a:t>22/09/2014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EB7D-E3D1-4B03-96D6-6604F248E50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="" xmlns:p14="http://schemas.microsoft.com/office/powerpoint/2010/main" val="6721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3632200"/>
            <a:ext cx="541839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28CB6-1FEB-4870-8E0C-E0A8ECA5862F}" type="datetimeFigureOut">
              <a:rPr lang="es-EC" smtClean="0"/>
              <a:t>22/09/2014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EB7D-E3D1-4B03-96D6-6604F248E507}" type="slidenum">
              <a:rPr lang="es-EC" smtClean="0"/>
              <a:t>‹Nº›</a:t>
            </a:fld>
            <a:endParaRPr lang="es-EC"/>
          </a:p>
        </p:txBody>
      </p:sp>
      <p:sp>
        <p:nvSpPr>
          <p:cNvPr id="24" name="TextBox 23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88655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974428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931988"/>
            <a:ext cx="644750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28CB6-1FEB-4870-8E0C-E0A8ECA5862F}" type="datetimeFigureOut">
              <a:rPr lang="es-EC" smtClean="0"/>
              <a:t>22/09/2014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EB7D-E3D1-4B03-96D6-6604F248E50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="" xmlns:p14="http://schemas.microsoft.com/office/powerpoint/2010/main" val="740627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28CB6-1FEB-4870-8E0C-E0A8ECA5862F}" type="datetimeFigureOut">
              <a:rPr lang="es-EC" smtClean="0"/>
              <a:t>22/09/2014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EB7D-E3D1-4B03-96D6-6604F248E507}" type="slidenum">
              <a:rPr lang="es-EC" smtClean="0"/>
              <a:t>‹Nº›</a:t>
            </a:fld>
            <a:endParaRPr lang="es-EC"/>
          </a:p>
        </p:txBody>
      </p:sp>
      <p:sp>
        <p:nvSpPr>
          <p:cNvPr id="24" name="TextBox 23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88655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403958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9600"/>
            <a:ext cx="644115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28CB6-1FEB-4870-8E0C-E0A8ECA5862F}" type="datetimeFigureOut">
              <a:rPr lang="es-EC" smtClean="0"/>
              <a:t>22/09/2014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EB7D-E3D1-4B03-96D6-6604F248E50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="" xmlns:p14="http://schemas.microsoft.com/office/powerpoint/2010/main" val="5539467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28CB6-1FEB-4870-8E0C-E0A8ECA5862F}" type="datetimeFigureOut">
              <a:rPr lang="es-EC" smtClean="0"/>
              <a:t>22/09/2014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EB7D-E3D1-4B03-96D6-6604F248E50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="" xmlns:p14="http://schemas.microsoft.com/office/powerpoint/2010/main" val="2607278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609600"/>
            <a:ext cx="978557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609600"/>
            <a:ext cx="5295113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28CB6-1FEB-4870-8E0C-E0A8ECA5862F}" type="datetimeFigureOut">
              <a:rPr lang="es-EC" smtClean="0"/>
              <a:t>22/09/2014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EB7D-E3D1-4B03-96D6-6604F248E50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="" xmlns:p14="http://schemas.microsoft.com/office/powerpoint/2010/main" val="3008529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28CB6-1FEB-4870-8E0C-E0A8ECA5862F}" type="datetimeFigureOut">
              <a:rPr lang="es-EC" smtClean="0"/>
              <a:t>22/09/2014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EB7D-E3D1-4B03-96D6-6604F248E50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="" xmlns:p14="http://schemas.microsoft.com/office/powerpoint/2010/main" val="3566855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700868"/>
            <a:ext cx="644750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28CB6-1FEB-4870-8E0C-E0A8ECA5862F}" type="datetimeFigureOut">
              <a:rPr lang="es-EC" smtClean="0"/>
              <a:t>22/09/2014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EB7D-E3D1-4B03-96D6-6604F248E50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="" xmlns:p14="http://schemas.microsoft.com/office/powerpoint/2010/main" val="712944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2160589"/>
            <a:ext cx="3138026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2160590"/>
            <a:ext cx="3138026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28CB6-1FEB-4870-8E0C-E0A8ECA5862F}" type="datetimeFigureOut">
              <a:rPr lang="es-EC" smtClean="0"/>
              <a:t>22/09/2014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EB7D-E3D1-4B03-96D6-6604F248E50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="" xmlns:p14="http://schemas.microsoft.com/office/powerpoint/2010/main" val="1090998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2160983"/>
            <a:ext cx="313921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737246"/>
            <a:ext cx="31392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2160983"/>
            <a:ext cx="313921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737246"/>
            <a:ext cx="313921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28CB6-1FEB-4870-8E0C-E0A8ECA5862F}" type="datetimeFigureOut">
              <a:rPr lang="es-EC" smtClean="0"/>
              <a:t>22/09/2014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EB7D-E3D1-4B03-96D6-6604F248E50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="" xmlns:p14="http://schemas.microsoft.com/office/powerpoint/2010/main" val="719914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28CB6-1FEB-4870-8E0C-E0A8ECA5862F}" type="datetimeFigureOut">
              <a:rPr lang="es-EC" smtClean="0"/>
              <a:t>22/09/2014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EB7D-E3D1-4B03-96D6-6604F248E50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="" xmlns:p14="http://schemas.microsoft.com/office/powerpoint/2010/main" val="3242042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28CB6-1FEB-4870-8E0C-E0A8ECA5862F}" type="datetimeFigureOut">
              <a:rPr lang="es-EC" smtClean="0"/>
              <a:t>22/09/2014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EB7D-E3D1-4B03-96D6-6604F248E50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="" xmlns:p14="http://schemas.microsoft.com/office/powerpoint/2010/main" val="1216298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98604"/>
            <a:ext cx="2890896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514925"/>
            <a:ext cx="3385156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777069"/>
            <a:ext cx="2890896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28CB6-1FEB-4870-8E0C-E0A8ECA5862F}" type="datetimeFigureOut">
              <a:rPr lang="es-EC" smtClean="0"/>
              <a:t>22/09/2014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EB7D-E3D1-4B03-96D6-6604F248E50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="" xmlns:p14="http://schemas.microsoft.com/office/powerpoint/2010/main" val="728580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800600"/>
            <a:ext cx="64475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609600"/>
            <a:ext cx="6447501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5367338"/>
            <a:ext cx="644750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EB7D-E3D1-4B03-96D6-6604F248E507}" type="slidenum">
              <a:rPr lang="es-EC" smtClean="0"/>
              <a:t>‹Nº›</a:t>
            </a:fld>
            <a:endParaRPr lang="es-EC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28CB6-1FEB-4870-8E0C-E0A8ECA5862F}" type="datetimeFigureOut">
              <a:rPr lang="es-EC" smtClean="0"/>
              <a:t>22/09/2014</a:t>
            </a:fld>
            <a:endParaRPr lang="es-EC"/>
          </a:p>
        </p:txBody>
      </p:sp>
    </p:spTree>
    <p:extLst>
      <p:ext uri="{BB962C8B-B14F-4D97-AF65-F5344CB8AC3E}">
        <p14:creationId xmlns="" xmlns:p14="http://schemas.microsoft.com/office/powerpoint/2010/main" val="3139213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3"/>
          <p:cNvGrpSpPr/>
          <p:nvPr/>
        </p:nvGrpSpPr>
        <p:grpSpPr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2160590"/>
            <a:ext cx="6447501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6041363"/>
            <a:ext cx="6839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28CB6-1FEB-4870-8E0C-E0A8ECA5862F}" type="datetimeFigureOut">
              <a:rPr lang="es-EC" smtClean="0"/>
              <a:t>22/09/2014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6041363"/>
            <a:ext cx="47232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6041363"/>
            <a:ext cx="512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4D0EB7D-E3D1-4B03-96D6-6604F248E50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="" xmlns:p14="http://schemas.microsoft.com/office/powerpoint/2010/main" val="1907745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71600" y="476672"/>
            <a:ext cx="5825202" cy="1070238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es-EC" dirty="0" smtClean="0"/>
              <a:t>Introducción </a:t>
            </a:r>
            <a:r>
              <a:rPr lang="es-EC" dirty="0" smtClean="0"/>
              <a:t>a:</a:t>
            </a:r>
            <a:endParaRPr lang="es-EC" dirty="0">
              <a:solidFill>
                <a:srgbClr val="FF0000"/>
              </a:solidFill>
            </a:endParaRPr>
          </a:p>
        </p:txBody>
      </p:sp>
      <p:pic>
        <p:nvPicPr>
          <p:cNvPr id="29698" name="Picture 2" descr="http://www.cringely.com/wp-content/uploads/Word2007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077072"/>
            <a:ext cx="2438400" cy="2438400"/>
          </a:xfrm>
          <a:prstGeom prst="rect">
            <a:avLst/>
          </a:prstGeom>
          <a:noFill/>
        </p:spPr>
      </p:pic>
      <p:pic>
        <p:nvPicPr>
          <p:cNvPr id="29702" name="Picture 6" descr="http://1.bp.blogspot.com/-Nb4e7Qy_ph8/Uf0S7eaEKSI/AAAAAAAACfU/LCPAmUSgFgo/s1600/Office2007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844824"/>
            <a:ext cx="7296150" cy="2200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620688"/>
            <a:ext cx="6447501" cy="1320800"/>
          </a:xfrm>
        </p:spPr>
        <p:txBody>
          <a:bodyPr/>
          <a:lstStyle/>
          <a:p>
            <a:pPr algn="ctr"/>
            <a:r>
              <a:rPr lang="es-EC" dirty="0" smtClean="0"/>
              <a:t>FICHA DE INICIO </a:t>
            </a:r>
            <a:br>
              <a:rPr lang="es-EC" dirty="0" smtClean="0"/>
            </a:br>
            <a:endParaRPr lang="es-EC" dirty="0"/>
          </a:p>
        </p:txBody>
      </p:sp>
      <p:pic>
        <p:nvPicPr>
          <p:cNvPr id="5" name="4 Marcador de contenido" descr="Sin título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 b="21296"/>
          <a:stretch>
            <a:fillRect/>
          </a:stretch>
        </p:blipFill>
        <p:spPr>
          <a:xfrm>
            <a:off x="323528" y="1700808"/>
            <a:ext cx="7488832" cy="11739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971600" y="3645025"/>
            <a:ext cx="6768752" cy="2304256"/>
          </a:xfrm>
        </p:spPr>
        <p:txBody>
          <a:bodyPr/>
          <a:lstStyle/>
          <a:p>
            <a:r>
              <a:rPr lang="es-EC" dirty="0" smtClean="0">
                <a:solidFill>
                  <a:srgbClr val="00B0F0"/>
                </a:solidFill>
              </a:rPr>
              <a:t>Grupo Estilos</a:t>
            </a:r>
          </a:p>
          <a:p>
            <a:pPr>
              <a:buNone/>
            </a:pPr>
            <a:r>
              <a:rPr lang="es-EC" dirty="0" smtClean="0">
                <a:solidFill>
                  <a:srgbClr val="00B0F0"/>
                </a:solidFill>
              </a:rPr>
              <a:t>	</a:t>
            </a:r>
            <a:r>
              <a:rPr lang="es-EC" dirty="0" smtClean="0">
                <a:solidFill>
                  <a:schemeClr val="tx1"/>
                </a:solidFill>
              </a:rPr>
              <a:t>Aplica distintos estilos al texto seleccionado. Con la herramienta cambiar estilos , puede realizar cambios en colores , fuentes , … , de los estilos utilizados en el documento.</a:t>
            </a:r>
            <a:endParaRPr lang="es-EC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 smtClean="0"/>
              <a:t>FICHA DE INICIO </a:t>
            </a:r>
            <a:br>
              <a:rPr lang="es-EC" dirty="0" smtClean="0"/>
            </a:br>
            <a:endParaRPr lang="es-EC" dirty="0"/>
          </a:p>
        </p:txBody>
      </p:sp>
      <p:pic>
        <p:nvPicPr>
          <p:cNvPr id="5" name="4 Marcador de contenido" descr="Sin título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 r="5546" b="15814"/>
          <a:stretch>
            <a:fillRect/>
          </a:stretch>
        </p:blipFill>
        <p:spPr>
          <a:xfrm>
            <a:off x="755576" y="2492896"/>
            <a:ext cx="2160240" cy="18572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635896" y="2060848"/>
            <a:ext cx="3240360" cy="2808312"/>
          </a:xfrm>
        </p:spPr>
        <p:txBody>
          <a:bodyPr/>
          <a:lstStyle/>
          <a:p>
            <a:r>
              <a:rPr lang="es-EC" dirty="0" smtClean="0">
                <a:solidFill>
                  <a:srgbClr val="00B0F0"/>
                </a:solidFill>
              </a:rPr>
              <a:t>Grupo edición</a:t>
            </a:r>
          </a:p>
          <a:p>
            <a:pPr>
              <a:buNone/>
            </a:pPr>
            <a:r>
              <a:rPr lang="es-EC" dirty="0" smtClean="0">
                <a:solidFill>
                  <a:srgbClr val="00B0F0"/>
                </a:solidFill>
              </a:rPr>
              <a:t>	</a:t>
            </a:r>
            <a:r>
              <a:rPr lang="es-EC" dirty="0" smtClean="0">
                <a:solidFill>
                  <a:schemeClr val="tx1"/>
                </a:solidFill>
              </a:rPr>
              <a:t> Contiene los siguientes </a:t>
            </a:r>
            <a:r>
              <a:rPr lang="es-EC" dirty="0" smtClean="0">
                <a:solidFill>
                  <a:schemeClr val="tx1"/>
                </a:solidFill>
              </a:rPr>
              <a:t>   	botones: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C" dirty="0" smtClean="0">
                <a:solidFill>
                  <a:schemeClr val="tx1"/>
                </a:solidFill>
              </a:rPr>
              <a:t>Buscar 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C" dirty="0" smtClean="0">
                <a:solidFill>
                  <a:schemeClr val="tx1"/>
                </a:solidFill>
              </a:rPr>
              <a:t>Reemplazar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C" dirty="0" smtClean="0">
                <a:solidFill>
                  <a:schemeClr val="tx1"/>
                </a:solidFill>
              </a:rPr>
              <a:t>Seleccionar</a:t>
            </a:r>
            <a:endParaRPr lang="es-EC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s-EC" dirty="0" smtClean="0"/>
              <a:t> </a:t>
            </a:r>
            <a:r>
              <a:rPr lang="es-EC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404664"/>
            <a:ext cx="6447501" cy="3880773"/>
          </a:xfrm>
        </p:spPr>
        <p:txBody>
          <a:bodyPr>
            <a:normAutofit/>
          </a:bodyPr>
          <a:lstStyle/>
          <a:p>
            <a:r>
              <a:rPr lang="es-EC" sz="2000" dirty="0" smtClean="0"/>
              <a:t>Word es una aplicación de tratamiento de textos, que permite crear documentos incluyendo imágenes , columnas , tablas, dibujos, etc.</a:t>
            </a:r>
            <a:endParaRPr lang="es-EC" sz="2000" dirty="0"/>
          </a:p>
        </p:txBody>
      </p:sp>
      <p:pic>
        <p:nvPicPr>
          <p:cNvPr id="1026" name="Picture 2" descr="http://4.bp.blogspot.com/-_CGkGSvrHQc/Us95RpenwGI/AAAAAAAAAC8/GASEoNIe6IA/s1600/Word-Ap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268760"/>
            <a:ext cx="6010275" cy="6010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0"/>
            <a:ext cx="6447501" cy="1320800"/>
          </a:xfrm>
        </p:spPr>
        <p:txBody>
          <a:bodyPr/>
          <a:lstStyle/>
          <a:p>
            <a:pPr algn="ctr"/>
            <a:r>
              <a:rPr lang="es-EC" dirty="0" smtClean="0"/>
              <a:t>Entorno Grafico Microsoft Word</a:t>
            </a:r>
            <a:endParaRPr lang="es-EC" dirty="0"/>
          </a:p>
        </p:txBody>
      </p:sp>
      <p:pic>
        <p:nvPicPr>
          <p:cNvPr id="4" name="3 Marcador de contenido" descr="les01_image001_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268760"/>
            <a:ext cx="7272808" cy="5589240"/>
          </a:xfrm>
          <a:prstGeom prst="rect">
            <a:avLst/>
          </a:prstGeom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5" name="4 Rectángulo"/>
          <p:cNvSpPr/>
          <p:nvPr/>
        </p:nvSpPr>
        <p:spPr>
          <a:xfrm>
            <a:off x="5076056" y="5301208"/>
            <a:ext cx="1872208" cy="36004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1600" b="1" dirty="0" smtClean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Zoom</a:t>
            </a:r>
            <a:endParaRPr lang="es-EC" b="1" dirty="0">
              <a:solidFill>
                <a:schemeClr val="tx1"/>
              </a:solidFill>
              <a:latin typeface="Aparajita" pitchFamily="34" charset="0"/>
              <a:cs typeface="Aparajit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 smtClean="0"/>
              <a:t>Barra de herramientas de acceso rápido</a:t>
            </a:r>
            <a:endParaRPr lang="es-EC" dirty="0"/>
          </a:p>
        </p:txBody>
      </p:sp>
      <p:pic>
        <p:nvPicPr>
          <p:cNvPr id="8" name="7 Marcador de contenido" descr="INICIO WORD 5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36912"/>
            <a:ext cx="3138488" cy="2758907"/>
          </a:xfrm>
        </p:spPr>
      </p:pic>
      <p:sp>
        <p:nvSpPr>
          <p:cNvPr id="7" name="6 Marcador de contenido"/>
          <p:cNvSpPr>
            <a:spLocks noGrp="1"/>
          </p:cNvSpPr>
          <p:nvPr>
            <p:ph sz="half" idx="2"/>
          </p:nvPr>
        </p:nvSpPr>
        <p:spPr>
          <a:xfrm>
            <a:off x="3995936" y="2492896"/>
            <a:ext cx="3240360" cy="3240360"/>
          </a:xfrm>
        </p:spPr>
        <p:txBody>
          <a:bodyPr/>
          <a:lstStyle/>
          <a:p>
            <a:r>
              <a:rPr lang="es-EC" dirty="0" smtClean="0"/>
              <a:t>En la parte superior, muestra los iconos de acciones como guardar , deshacer , rehacer.</a:t>
            </a:r>
          </a:p>
          <a:p>
            <a:r>
              <a:rPr lang="es-EC" dirty="0" smtClean="0"/>
              <a:t> Se puede personalizar , para ello, se puede hacer clic en el desplegable que se muestra a la derecha y se seleccionan mas comandos.</a:t>
            </a:r>
            <a:endParaRPr lang="es-EC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0"/>
            <a:ext cx="6447501" cy="908720"/>
          </a:xfrm>
        </p:spPr>
        <p:txBody>
          <a:bodyPr/>
          <a:lstStyle/>
          <a:p>
            <a:pPr algn="ctr"/>
            <a:r>
              <a:rPr lang="es-EC" dirty="0" smtClean="0"/>
              <a:t>Botón de Office</a:t>
            </a:r>
            <a:endParaRPr lang="es-EC" dirty="0"/>
          </a:p>
        </p:txBody>
      </p:sp>
      <p:pic>
        <p:nvPicPr>
          <p:cNvPr id="5" name="4 Marcador de contenido" descr="word0113.gif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052736"/>
            <a:ext cx="4860032" cy="5373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2492896"/>
            <a:ext cx="3138026" cy="1800200"/>
          </a:xfrm>
        </p:spPr>
        <p:txBody>
          <a:bodyPr/>
          <a:lstStyle/>
          <a:p>
            <a:r>
              <a:rPr lang="es-EC" dirty="0" smtClean="0"/>
              <a:t>Contiene los comandos de uso mas frecuente , que tiene que ver con el archivo o opciones de Windows.</a:t>
            </a:r>
            <a:endParaRPr lang="es-EC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76672"/>
            <a:ext cx="6447501" cy="731168"/>
          </a:xfrm>
        </p:spPr>
        <p:txBody>
          <a:bodyPr/>
          <a:lstStyle/>
          <a:p>
            <a:pPr algn="ctr"/>
            <a:r>
              <a:rPr lang="es-EC" dirty="0" smtClean="0"/>
              <a:t>La cinta de Opciones</a:t>
            </a:r>
            <a:endParaRPr lang="es-EC" dirty="0"/>
          </a:p>
        </p:txBody>
      </p:sp>
      <p:pic>
        <p:nvPicPr>
          <p:cNvPr id="5" name="4 Marcador de contenido" descr="cinta-de-opciones-de-word-20071.gif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 t="21053"/>
          <a:stretch>
            <a:fillRect/>
          </a:stretch>
        </p:blipFill>
        <p:spPr>
          <a:xfrm>
            <a:off x="251520" y="1484784"/>
            <a:ext cx="8568952" cy="15121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51520" y="3861048"/>
            <a:ext cx="7344816" cy="1728192"/>
          </a:xfrm>
        </p:spPr>
        <p:txBody>
          <a:bodyPr/>
          <a:lstStyle/>
          <a:p>
            <a:r>
              <a:rPr lang="es-EC" dirty="0" smtClean="0"/>
              <a:t>Se desglosa en fichas, en las que encontramos botones agrupados en diferentes categorías, equivalentes a los comandos de los menús de versiones anteriores.</a:t>
            </a:r>
          </a:p>
          <a:p>
            <a:r>
              <a:rPr lang="es-EC" dirty="0" smtClean="0"/>
              <a:t>A continuación se describirán las diferentes fichas , grupos y botones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803176"/>
          </a:xfrm>
        </p:spPr>
        <p:txBody>
          <a:bodyPr>
            <a:normAutofit fontScale="90000"/>
          </a:bodyPr>
          <a:lstStyle/>
          <a:p>
            <a:pPr algn="ctr"/>
            <a:r>
              <a:rPr lang="es-EC" dirty="0" smtClean="0"/>
              <a:t>FICHA DE INICIO </a:t>
            </a:r>
            <a:br>
              <a:rPr lang="es-EC" dirty="0" smtClean="0"/>
            </a:br>
            <a:endParaRPr lang="es-EC" dirty="0"/>
          </a:p>
        </p:txBody>
      </p:sp>
      <p:pic>
        <p:nvPicPr>
          <p:cNvPr id="5" name="4 Marcador de contenido" descr="Dibuj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 l="14771" t="23134" r="39342" b="34971"/>
          <a:stretch>
            <a:fillRect/>
          </a:stretch>
        </p:blipFill>
        <p:spPr>
          <a:xfrm>
            <a:off x="323528" y="2636912"/>
            <a:ext cx="3096344" cy="2664296"/>
          </a:xfrm>
        </p:spPr>
      </p:pic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C" dirty="0" smtClean="0">
                <a:solidFill>
                  <a:srgbClr val="00B0F0"/>
                </a:solidFill>
              </a:rPr>
              <a:t>G</a:t>
            </a:r>
            <a:r>
              <a:rPr lang="es-EC" dirty="0" smtClean="0">
                <a:solidFill>
                  <a:srgbClr val="00B0F0"/>
                </a:solidFill>
              </a:rPr>
              <a:t>rupo cortapapeles</a:t>
            </a:r>
          </a:p>
          <a:p>
            <a:pPr>
              <a:buNone/>
            </a:pPr>
            <a:r>
              <a:rPr lang="es-EC" dirty="0" smtClean="0">
                <a:solidFill>
                  <a:srgbClr val="00B0F0"/>
                </a:solidFill>
              </a:rPr>
              <a:t>	</a:t>
            </a:r>
            <a:r>
              <a:rPr lang="es-EC" dirty="0" smtClean="0">
                <a:solidFill>
                  <a:schemeClr val="tx1"/>
                </a:solidFill>
              </a:rPr>
              <a:t>Contiene los siguientes botones: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C" dirty="0" smtClean="0">
                <a:solidFill>
                  <a:schemeClr val="tx1"/>
                </a:solidFill>
              </a:rPr>
              <a:t> Pegar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C" dirty="0" smtClean="0">
                <a:solidFill>
                  <a:schemeClr val="tx1"/>
                </a:solidFill>
              </a:rPr>
              <a:t>Cortar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C" dirty="0" smtClean="0">
                <a:solidFill>
                  <a:schemeClr val="tx1"/>
                </a:solidFill>
              </a:rPr>
              <a:t>Copiar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C" dirty="0" smtClean="0">
                <a:solidFill>
                  <a:schemeClr val="tx1"/>
                </a:solidFill>
              </a:rPr>
              <a:t>Copiar Formato</a:t>
            </a:r>
          </a:p>
          <a:p>
            <a:pPr>
              <a:buNone/>
            </a:pPr>
            <a:r>
              <a:rPr lang="es-EC" dirty="0" smtClean="0">
                <a:solidFill>
                  <a:srgbClr val="00B0F0"/>
                </a:solidFill>
              </a:rPr>
              <a:t>	</a:t>
            </a:r>
            <a:endParaRPr lang="es-EC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188640"/>
            <a:ext cx="6447501" cy="836712"/>
          </a:xfrm>
        </p:spPr>
        <p:txBody>
          <a:bodyPr>
            <a:normAutofit fontScale="90000"/>
          </a:bodyPr>
          <a:lstStyle/>
          <a:p>
            <a:pPr algn="ctr"/>
            <a:r>
              <a:rPr lang="es-EC" dirty="0" smtClean="0"/>
              <a:t>FICHA DE INICIO </a:t>
            </a:r>
            <a:br>
              <a:rPr lang="es-EC" dirty="0" smtClean="0"/>
            </a:br>
            <a:endParaRPr lang="es-EC" dirty="0"/>
          </a:p>
        </p:txBody>
      </p:sp>
      <p:pic>
        <p:nvPicPr>
          <p:cNvPr id="5" name="4 Marcador de contenido" descr="fuentes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 l="7560" t="12293" r="2533" b="13952"/>
          <a:stretch>
            <a:fillRect/>
          </a:stretch>
        </p:blipFill>
        <p:spPr>
          <a:xfrm>
            <a:off x="2051720" y="908720"/>
            <a:ext cx="4259627" cy="14401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95536" y="2492896"/>
            <a:ext cx="7272808" cy="4032448"/>
          </a:xfrm>
        </p:spPr>
        <p:txBody>
          <a:bodyPr numCol="2">
            <a:normAutofit/>
          </a:bodyPr>
          <a:lstStyle/>
          <a:p>
            <a:r>
              <a:rPr lang="es-EC" dirty="0" smtClean="0">
                <a:solidFill>
                  <a:srgbClr val="00B0F0"/>
                </a:solidFill>
              </a:rPr>
              <a:t>Grupo fuente</a:t>
            </a:r>
          </a:p>
          <a:p>
            <a:pPr>
              <a:buNone/>
            </a:pPr>
            <a:r>
              <a:rPr lang="es-EC" dirty="0" smtClean="0">
                <a:solidFill>
                  <a:schemeClr val="tx1"/>
                </a:solidFill>
              </a:rPr>
              <a:t>	</a:t>
            </a:r>
            <a:r>
              <a:rPr lang="es-EC" sz="1600" dirty="0" smtClean="0">
                <a:solidFill>
                  <a:schemeClr val="tx1"/>
                </a:solidFill>
              </a:rPr>
              <a:t>Contiene </a:t>
            </a:r>
            <a:r>
              <a:rPr lang="es-EC" sz="1600" dirty="0" smtClean="0">
                <a:solidFill>
                  <a:schemeClr val="tx1"/>
                </a:solidFill>
              </a:rPr>
              <a:t>los siguientes botones</a:t>
            </a:r>
            <a:r>
              <a:rPr lang="es-EC" sz="1600" dirty="0" smtClean="0">
                <a:solidFill>
                  <a:schemeClr val="tx1"/>
                </a:solidFill>
              </a:rPr>
              <a:t>:</a:t>
            </a:r>
          </a:p>
          <a:p>
            <a:pPr marL="1257300" lvl="2" indent="-342900">
              <a:buFont typeface="+mj-lt"/>
              <a:buAutoNum type="arabicPeriod"/>
            </a:pPr>
            <a:r>
              <a:rPr lang="es-EC" sz="1600" dirty="0" smtClean="0">
                <a:solidFill>
                  <a:schemeClr val="tx1"/>
                </a:solidFill>
              </a:rPr>
              <a:t>Fuente</a:t>
            </a:r>
          </a:p>
          <a:p>
            <a:pPr marL="1257300" lvl="2" indent="-342900">
              <a:buFont typeface="+mj-lt"/>
              <a:buAutoNum type="arabicPeriod"/>
            </a:pPr>
            <a:r>
              <a:rPr lang="es-EC" sz="1600" dirty="0" smtClean="0">
                <a:solidFill>
                  <a:schemeClr val="tx1"/>
                </a:solidFill>
              </a:rPr>
              <a:t>Tamaño fuente</a:t>
            </a:r>
          </a:p>
          <a:p>
            <a:pPr marL="1257300" lvl="2" indent="-342900">
              <a:buFont typeface="+mj-lt"/>
              <a:buAutoNum type="arabicPeriod"/>
            </a:pPr>
            <a:r>
              <a:rPr lang="es-EC" sz="1600" dirty="0" smtClean="0">
                <a:solidFill>
                  <a:schemeClr val="tx1"/>
                </a:solidFill>
              </a:rPr>
              <a:t>Agrandar fuente </a:t>
            </a:r>
          </a:p>
          <a:p>
            <a:pPr marL="1257300" lvl="2" indent="-342900">
              <a:buFont typeface="+mj-lt"/>
              <a:buAutoNum type="arabicPeriod"/>
            </a:pPr>
            <a:r>
              <a:rPr lang="es-EC" sz="1600" dirty="0" smtClean="0">
                <a:solidFill>
                  <a:schemeClr val="tx1"/>
                </a:solidFill>
              </a:rPr>
              <a:t> </a:t>
            </a:r>
            <a:r>
              <a:rPr lang="es-EC" sz="1600" dirty="0" smtClean="0">
                <a:solidFill>
                  <a:schemeClr val="tx1"/>
                </a:solidFill>
              </a:rPr>
              <a:t>Encoger </a:t>
            </a:r>
            <a:r>
              <a:rPr lang="es-EC" sz="1600" dirty="0" smtClean="0">
                <a:solidFill>
                  <a:schemeClr val="tx1"/>
                </a:solidFill>
              </a:rPr>
              <a:t>fuente</a:t>
            </a:r>
          </a:p>
          <a:p>
            <a:pPr marL="1257300" lvl="2" indent="-342900">
              <a:buFont typeface="+mj-lt"/>
              <a:buAutoNum type="arabicPeriod"/>
            </a:pPr>
            <a:r>
              <a:rPr lang="es-EC" sz="1600" dirty="0" smtClean="0">
                <a:solidFill>
                  <a:schemeClr val="tx1"/>
                </a:solidFill>
              </a:rPr>
              <a:t>Negrita </a:t>
            </a:r>
          </a:p>
          <a:p>
            <a:pPr marL="1257300" lvl="2" indent="-342900">
              <a:buFont typeface="+mj-lt"/>
              <a:buAutoNum type="arabicPeriod"/>
            </a:pPr>
            <a:r>
              <a:rPr lang="es-EC" sz="1600" dirty="0" smtClean="0">
                <a:solidFill>
                  <a:schemeClr val="tx1"/>
                </a:solidFill>
              </a:rPr>
              <a:t>Cursiva</a:t>
            </a:r>
          </a:p>
          <a:p>
            <a:pPr marL="1257300" lvl="2" indent="-342900">
              <a:buFont typeface="+mj-lt"/>
              <a:buAutoNum type="arabicPeriod"/>
            </a:pPr>
            <a:r>
              <a:rPr lang="es-EC" sz="1600" dirty="0" smtClean="0">
                <a:solidFill>
                  <a:schemeClr val="tx1"/>
                </a:solidFill>
              </a:rPr>
              <a:t>Subrayado</a:t>
            </a:r>
          </a:p>
          <a:p>
            <a:pPr marL="1257300" lvl="2" indent="-342900">
              <a:buFont typeface="+mj-lt"/>
              <a:buAutoNum type="arabicPeriod"/>
            </a:pPr>
            <a:r>
              <a:rPr lang="es-EC" sz="1600" dirty="0" smtClean="0">
                <a:solidFill>
                  <a:schemeClr val="tx1"/>
                </a:solidFill>
              </a:rPr>
              <a:t>Tachado</a:t>
            </a:r>
          </a:p>
          <a:p>
            <a:pPr marL="1257300" lvl="2" indent="-342900">
              <a:buFont typeface="+mj-lt"/>
              <a:buAutoNum type="arabicPeriod"/>
            </a:pPr>
            <a:endParaRPr lang="es-EC" sz="1600" dirty="0" smtClean="0">
              <a:solidFill>
                <a:schemeClr val="tx1"/>
              </a:solidFill>
            </a:endParaRPr>
          </a:p>
          <a:p>
            <a:pPr marL="1257300" lvl="2" indent="-342900">
              <a:buFont typeface="+mj-lt"/>
              <a:buAutoNum type="arabicPeriod"/>
            </a:pPr>
            <a:endParaRPr lang="es-EC" sz="1600" dirty="0" smtClean="0">
              <a:solidFill>
                <a:schemeClr val="tx1"/>
              </a:solidFill>
            </a:endParaRPr>
          </a:p>
          <a:p>
            <a:pPr marL="1257300" lvl="2" indent="-342900">
              <a:buFont typeface="+mj-lt"/>
              <a:buAutoNum type="arabicPeriod"/>
            </a:pPr>
            <a:r>
              <a:rPr lang="es-EC" sz="1600" dirty="0" smtClean="0">
                <a:solidFill>
                  <a:schemeClr val="tx1"/>
                </a:solidFill>
              </a:rPr>
              <a:t>Subíndice </a:t>
            </a:r>
            <a:endParaRPr lang="es-EC" dirty="0" smtClean="0">
              <a:solidFill>
                <a:schemeClr val="tx1"/>
              </a:solidFill>
            </a:endParaRPr>
          </a:p>
          <a:p>
            <a:pPr marL="1257300" lvl="2" indent="-342900">
              <a:buFont typeface="+mj-lt"/>
              <a:buAutoNum type="arabicPeriod"/>
            </a:pPr>
            <a:r>
              <a:rPr lang="es-EC" dirty="0" smtClean="0">
                <a:solidFill>
                  <a:schemeClr val="tx1"/>
                </a:solidFill>
              </a:rPr>
              <a:t> Superíndice</a:t>
            </a:r>
          </a:p>
          <a:p>
            <a:pPr marL="1257300" lvl="2" indent="-342900">
              <a:buFont typeface="+mj-lt"/>
              <a:buAutoNum type="arabicPeriod"/>
            </a:pPr>
            <a:r>
              <a:rPr lang="es-EC" dirty="0" smtClean="0">
                <a:solidFill>
                  <a:schemeClr val="tx1"/>
                </a:solidFill>
              </a:rPr>
              <a:t>Cambiar mayúscula  minúscula</a:t>
            </a:r>
          </a:p>
          <a:p>
            <a:pPr marL="1257300" lvl="2" indent="-342900">
              <a:buFont typeface="+mj-lt"/>
              <a:buAutoNum type="arabicPeriod"/>
            </a:pPr>
            <a:r>
              <a:rPr lang="es-EC" dirty="0" smtClean="0">
                <a:solidFill>
                  <a:schemeClr val="tx1"/>
                </a:solidFill>
              </a:rPr>
              <a:t>Resaltar </a:t>
            </a:r>
          </a:p>
          <a:p>
            <a:pPr marL="1257300" lvl="2" indent="-342900">
              <a:buFont typeface="+mj-lt"/>
              <a:buAutoNum type="arabicPeriod"/>
            </a:pPr>
            <a:r>
              <a:rPr lang="es-EC" dirty="0" smtClean="0">
                <a:solidFill>
                  <a:schemeClr val="tx1"/>
                </a:solidFill>
              </a:rPr>
              <a:t>Color fuente</a:t>
            </a:r>
            <a:endParaRPr lang="es-EC" dirty="0" smtClean="0">
              <a:solidFill>
                <a:schemeClr val="tx1"/>
              </a:solidFill>
            </a:endParaRPr>
          </a:p>
          <a:p>
            <a:pPr marL="1257300" lvl="2" indent="-342900">
              <a:buFont typeface="+mj-lt"/>
              <a:buAutoNum type="arabicPeriod"/>
            </a:pPr>
            <a:endParaRPr lang="es-EC" dirty="0" smtClean="0">
              <a:solidFill>
                <a:schemeClr val="tx1"/>
              </a:solidFill>
            </a:endParaRPr>
          </a:p>
          <a:p>
            <a:pPr marL="1257300" lvl="2" indent="-342900">
              <a:buFont typeface="+mj-lt"/>
              <a:buAutoNum type="arabicPeriod"/>
            </a:pPr>
            <a:endParaRPr lang="es-EC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476672"/>
            <a:ext cx="6447501" cy="875184"/>
          </a:xfrm>
        </p:spPr>
        <p:txBody>
          <a:bodyPr>
            <a:normAutofit fontScale="90000"/>
          </a:bodyPr>
          <a:lstStyle/>
          <a:p>
            <a:pPr algn="ctr"/>
            <a:r>
              <a:rPr lang="es-EC" dirty="0" smtClean="0"/>
              <a:t>FICHA DE INICIO </a:t>
            </a:r>
            <a:br>
              <a:rPr lang="es-EC" dirty="0" smtClean="0"/>
            </a:br>
            <a:endParaRPr lang="es-EC" dirty="0"/>
          </a:p>
        </p:txBody>
      </p:sp>
      <p:pic>
        <p:nvPicPr>
          <p:cNvPr id="5" name="4 Marcador de contenido" descr="image04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627784" y="1340768"/>
            <a:ext cx="3528392" cy="14329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95536" y="3068960"/>
            <a:ext cx="7416824" cy="3600400"/>
          </a:xfrm>
        </p:spPr>
        <p:txBody>
          <a:bodyPr numCol="2">
            <a:noAutofit/>
          </a:bodyPr>
          <a:lstStyle/>
          <a:p>
            <a:r>
              <a:rPr lang="es-EC" sz="1600" dirty="0" smtClean="0">
                <a:solidFill>
                  <a:srgbClr val="00B0F0"/>
                </a:solidFill>
              </a:rPr>
              <a:t>Grupo párrafo</a:t>
            </a:r>
          </a:p>
          <a:p>
            <a:pPr>
              <a:buNone/>
            </a:pPr>
            <a:r>
              <a:rPr lang="es-EC" sz="1600" dirty="0" smtClean="0">
                <a:solidFill>
                  <a:srgbClr val="00B0F0"/>
                </a:solidFill>
              </a:rPr>
              <a:t>	</a:t>
            </a:r>
            <a:r>
              <a:rPr lang="es-EC" sz="1600" dirty="0" smtClean="0">
                <a:solidFill>
                  <a:schemeClr val="tx1"/>
                </a:solidFill>
              </a:rPr>
              <a:t>Contiene </a:t>
            </a:r>
            <a:r>
              <a:rPr lang="es-EC" sz="1600" dirty="0" smtClean="0">
                <a:solidFill>
                  <a:schemeClr val="tx1"/>
                </a:solidFill>
              </a:rPr>
              <a:t>los siguientes botones</a:t>
            </a:r>
            <a:r>
              <a:rPr lang="es-EC" sz="1600" dirty="0" smtClean="0">
                <a:solidFill>
                  <a:schemeClr val="tx1"/>
                </a:solidFill>
              </a:rPr>
              <a:t>: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C" dirty="0" smtClean="0">
                <a:solidFill>
                  <a:schemeClr val="tx1"/>
                </a:solidFill>
              </a:rPr>
              <a:t>Viñetas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C" dirty="0" smtClean="0">
                <a:solidFill>
                  <a:schemeClr val="tx1"/>
                </a:solidFill>
              </a:rPr>
              <a:t>Numeración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C" dirty="0" smtClean="0">
                <a:solidFill>
                  <a:schemeClr val="tx1"/>
                </a:solidFill>
              </a:rPr>
              <a:t>Lista multinivel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C" dirty="0" smtClean="0">
                <a:solidFill>
                  <a:schemeClr val="tx1"/>
                </a:solidFill>
              </a:rPr>
              <a:t>Disminuir sangría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C" dirty="0" smtClean="0">
                <a:solidFill>
                  <a:schemeClr val="tx1"/>
                </a:solidFill>
              </a:rPr>
              <a:t>Aumentar sangría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C" dirty="0" smtClean="0">
                <a:solidFill>
                  <a:schemeClr val="tx1"/>
                </a:solidFill>
              </a:rPr>
              <a:t>Ordenar</a:t>
            </a:r>
          </a:p>
          <a:p>
            <a:pPr marL="800100" lvl="1" indent="-342900">
              <a:buFont typeface="+mj-lt"/>
              <a:buAutoNum type="arabicPeriod"/>
            </a:pPr>
            <a:endParaRPr lang="es-EC" dirty="0" smtClean="0">
              <a:solidFill>
                <a:schemeClr val="tx1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endParaRPr lang="es-EC" dirty="0" smtClean="0">
              <a:solidFill>
                <a:schemeClr val="tx1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endParaRPr lang="es-EC" dirty="0" smtClean="0">
              <a:solidFill>
                <a:schemeClr val="tx1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s-EC" dirty="0" smtClean="0">
                <a:solidFill>
                  <a:schemeClr val="tx1"/>
                </a:solidFill>
              </a:rPr>
              <a:t>Mostrar todo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C" dirty="0" smtClean="0">
                <a:solidFill>
                  <a:schemeClr val="tx1"/>
                </a:solidFill>
              </a:rPr>
              <a:t>Alinear a la izquierda 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C" dirty="0" smtClean="0">
                <a:solidFill>
                  <a:schemeClr val="tx1"/>
                </a:solidFill>
              </a:rPr>
              <a:t>Centrar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C" dirty="0" smtClean="0">
                <a:solidFill>
                  <a:schemeClr val="tx1"/>
                </a:solidFill>
              </a:rPr>
              <a:t>Alinear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C" dirty="0" smtClean="0">
                <a:solidFill>
                  <a:schemeClr val="tx1"/>
                </a:solidFill>
              </a:rPr>
              <a:t>Justificar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C" dirty="0" smtClean="0">
                <a:solidFill>
                  <a:schemeClr val="tx1"/>
                </a:solidFill>
              </a:rPr>
              <a:t>Interlineado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C" dirty="0" smtClean="0">
                <a:solidFill>
                  <a:schemeClr val="tx1"/>
                </a:solidFill>
              </a:rPr>
              <a:t>Sombreado 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C" dirty="0" smtClean="0">
                <a:solidFill>
                  <a:schemeClr val="tx1"/>
                </a:solidFill>
              </a:rPr>
              <a:t>Bordes</a:t>
            </a:r>
            <a:endParaRPr lang="es-EC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9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Tema9</Template>
  <TotalTime>111</TotalTime>
  <Words>171</Words>
  <Application>Microsoft Office PowerPoint</Application>
  <PresentationFormat>Presentación en pantalla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Tema9</vt:lpstr>
      <vt:lpstr>Introducción a:</vt:lpstr>
      <vt:lpstr>Diapositiva 2</vt:lpstr>
      <vt:lpstr>Entorno Grafico Microsoft Word</vt:lpstr>
      <vt:lpstr>Barra de herramientas de acceso rápido</vt:lpstr>
      <vt:lpstr>Botón de Office</vt:lpstr>
      <vt:lpstr>La cinta de Opciones</vt:lpstr>
      <vt:lpstr>FICHA DE INICIO  </vt:lpstr>
      <vt:lpstr>FICHA DE INICIO  </vt:lpstr>
      <vt:lpstr>FICHA DE INICIO  </vt:lpstr>
      <vt:lpstr>FICHA DE INICIO  </vt:lpstr>
      <vt:lpstr>FICHA DE INICIO  </vt:lpstr>
    </vt:vector>
  </TitlesOfParts>
  <Company>XTARTECH COMPUTERS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Introducción a:</dc:title>
  <dc:creator>Xtr@tech</dc:creator>
  <cp:lastModifiedBy>Xtr@tech</cp:lastModifiedBy>
  <cp:revision>9</cp:revision>
  <dcterms:created xsi:type="dcterms:W3CDTF">2014-09-23T04:18:43Z</dcterms:created>
  <dcterms:modified xsi:type="dcterms:W3CDTF">2014-09-23T06:10:27Z</dcterms:modified>
</cp:coreProperties>
</file>